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4"/>
  </p:notesMasterIdLst>
  <p:sldIdLst>
    <p:sldId id="257" r:id="rId2"/>
    <p:sldId id="263" r:id="rId3"/>
    <p:sldId id="262" r:id="rId4"/>
    <p:sldId id="264" r:id="rId5"/>
    <p:sldId id="290" r:id="rId6"/>
    <p:sldId id="291" r:id="rId7"/>
    <p:sldId id="260" r:id="rId8"/>
    <p:sldId id="277" r:id="rId9"/>
    <p:sldId id="272" r:id="rId10"/>
    <p:sldId id="265" r:id="rId11"/>
    <p:sldId id="266" r:id="rId12"/>
    <p:sldId id="267" r:id="rId13"/>
    <p:sldId id="261" r:id="rId14"/>
    <p:sldId id="273" r:id="rId15"/>
    <p:sldId id="268" r:id="rId16"/>
    <p:sldId id="275" r:id="rId17"/>
    <p:sldId id="276" r:id="rId18"/>
    <p:sldId id="278" r:id="rId19"/>
    <p:sldId id="282" r:id="rId20"/>
    <p:sldId id="283" r:id="rId21"/>
    <p:sldId id="274" r:id="rId22"/>
    <p:sldId id="292" r:id="rId23"/>
    <p:sldId id="270" r:id="rId24"/>
    <p:sldId id="279" r:id="rId25"/>
    <p:sldId id="280" r:id="rId26"/>
    <p:sldId id="271" r:id="rId27"/>
    <p:sldId id="281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Time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4.9780898716384201E-3"/>
                  <c:y val="0.133842553655261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57-4FFB-812A-5086FDAD5B16}"/>
                </c:ext>
              </c:extLst>
            </c:dLbl>
            <c:dLbl>
              <c:idx val="1"/>
              <c:layout>
                <c:manualLayout>
                  <c:x val="0"/>
                  <c:y val="7.181795561989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57-4FFB-812A-5086FDAD5B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Single Training Environment</c:v>
                </c:pt>
                <c:pt idx="1">
                  <c:v>9 Training Environments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</c:v>
                </c:pt>
                <c:pt idx="1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7-4FFB-812A-5086FDAD5B1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024797007"/>
        <c:axId val="2022188431"/>
        <c:axId val="404311759"/>
      </c:bar3DChart>
      <c:catAx>
        <c:axId val="2024797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Training Environment Setup</a:t>
                </a:r>
              </a:p>
            </c:rich>
          </c:tx>
          <c:layout>
            <c:manualLayout>
              <c:xMode val="edge"/>
              <c:yMode val="edge"/>
              <c:x val="0.34218344509428189"/>
              <c:y val="0.770895066615395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188431"/>
        <c:crosses val="autoZero"/>
        <c:auto val="1"/>
        <c:lblAlgn val="ctr"/>
        <c:lblOffset val="100"/>
        <c:noMultiLvlLbl val="0"/>
      </c:catAx>
      <c:valAx>
        <c:axId val="2022188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Training</a:t>
                </a:r>
                <a:r>
                  <a:rPr lang="en-US" baseline="0" dirty="0"/>
                  <a:t> Time (Hours)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9158261185872458E-3"/>
              <c:y val="0.33995623063177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797007"/>
        <c:crosses val="autoZero"/>
        <c:crossBetween val="between"/>
      </c:valAx>
      <c:serAx>
        <c:axId val="404311759"/>
        <c:scaling>
          <c:orientation val="minMax"/>
        </c:scaling>
        <c:delete val="1"/>
        <c:axPos val="b"/>
        <c:majorTickMark val="none"/>
        <c:minorTickMark val="none"/>
        <c:tickLblPos val="nextTo"/>
        <c:crossAx val="2022188431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06111690213436"/>
          <c:y val="0.11623616405471426"/>
          <c:w val="0.85093888309786558"/>
          <c:h val="0.7240500892878445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Proximal Policy Optimization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Game-1</c:v>
                </c:pt>
                <c:pt idx="1">
                  <c:v>Game-2</c:v>
                </c:pt>
                <c:pt idx="2">
                  <c:v>Game-3</c:v>
                </c:pt>
                <c:pt idx="3">
                  <c:v>Game-4</c:v>
                </c:pt>
                <c:pt idx="4">
                  <c:v>Game-5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10</c:v>
                </c:pt>
                <c:pt idx="3">
                  <c:v>9</c:v>
                </c:pt>
                <c:pt idx="4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C3-4396-B201-AF75FAF3BD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3013327"/>
        <c:axId val="1536077215"/>
      </c:lineChart>
      <c:catAx>
        <c:axId val="154301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6077215"/>
        <c:crosses val="autoZero"/>
        <c:auto val="1"/>
        <c:lblAlgn val="ctr"/>
        <c:lblOffset val="100"/>
        <c:noMultiLvlLbl val="0"/>
      </c:catAx>
      <c:valAx>
        <c:axId val="153607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Animals saved in 60 sec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3013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Time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4.9780898716384201E-3"/>
                  <c:y val="0.133842553655261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57-4FFB-812A-5086FDAD5B16}"/>
                </c:ext>
              </c:extLst>
            </c:dLbl>
            <c:dLbl>
              <c:idx val="1"/>
              <c:layout>
                <c:manualLayout>
                  <c:x val="0"/>
                  <c:y val="7.181795561989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57-4FFB-812A-5086FDAD5B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Single Training Environment</c:v>
                </c:pt>
                <c:pt idx="1">
                  <c:v>9 Training Environments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11.5</c:v>
                </c:pt>
                <c:pt idx="1">
                  <c:v>3.61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7-4FFB-812A-5086FDAD5B1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024797007"/>
        <c:axId val="2022188431"/>
        <c:axId val="404311759"/>
      </c:bar3DChart>
      <c:catAx>
        <c:axId val="2024797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Training Environment Setup</a:t>
                </a:r>
              </a:p>
            </c:rich>
          </c:tx>
          <c:layout>
            <c:manualLayout>
              <c:xMode val="edge"/>
              <c:yMode val="edge"/>
              <c:x val="0.34218344509428189"/>
              <c:y val="0.770895066615395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188431"/>
        <c:crosses val="autoZero"/>
        <c:auto val="1"/>
        <c:lblAlgn val="ctr"/>
        <c:lblOffset val="100"/>
        <c:noMultiLvlLbl val="0"/>
      </c:catAx>
      <c:valAx>
        <c:axId val="2022188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Training</a:t>
                </a:r>
                <a:r>
                  <a:rPr lang="en-US" baseline="0" dirty="0"/>
                  <a:t> Time (Hours)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9158261185872458E-3"/>
              <c:y val="0.33995623063177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797007"/>
        <c:crosses val="autoZero"/>
        <c:crossBetween val="between"/>
      </c:valAx>
      <c:serAx>
        <c:axId val="404311759"/>
        <c:scaling>
          <c:orientation val="minMax"/>
        </c:scaling>
        <c:delete val="1"/>
        <c:axPos val="b"/>
        <c:majorTickMark val="none"/>
        <c:minorTickMark val="none"/>
        <c:tickLblPos val="nextTo"/>
        <c:crossAx val="2022188431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06111690213436"/>
          <c:y val="0.11623616405471426"/>
          <c:w val="0.85093888309786558"/>
          <c:h val="0.7240500892878445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Behavioral Cloning - 0.5 Strength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Game-1</c:v>
                </c:pt>
                <c:pt idx="1">
                  <c:v>Game-2</c:v>
                </c:pt>
                <c:pt idx="2">
                  <c:v>Game-3</c:v>
                </c:pt>
                <c:pt idx="3">
                  <c:v>Game-4</c:v>
                </c:pt>
                <c:pt idx="4">
                  <c:v>Game-5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7</c:v>
                </c:pt>
                <c:pt idx="2">
                  <c:v>10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2D-4C97-B644-E6B90BA81B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3013327"/>
        <c:axId val="1536077215"/>
      </c:lineChart>
      <c:catAx>
        <c:axId val="154301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6077215"/>
        <c:crosses val="autoZero"/>
        <c:auto val="1"/>
        <c:lblAlgn val="ctr"/>
        <c:lblOffset val="100"/>
        <c:noMultiLvlLbl val="0"/>
      </c:catAx>
      <c:valAx>
        <c:axId val="153607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Animals saved in 60 sec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3013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Time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4.9780898716384201E-3"/>
                  <c:y val="0.133842553655261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57-4FFB-812A-5086FDAD5B16}"/>
                </c:ext>
              </c:extLst>
            </c:dLbl>
            <c:dLbl>
              <c:idx val="1"/>
              <c:layout>
                <c:manualLayout>
                  <c:x val="0"/>
                  <c:y val="7.181795561989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57-4FFB-812A-5086FDAD5B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Single Training Environment</c:v>
                </c:pt>
                <c:pt idx="1">
                  <c:v>9 Training Environments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</c:v>
                </c:pt>
                <c:pt idx="1">
                  <c:v>3.53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7-4FFB-812A-5086FDAD5B1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024797007"/>
        <c:axId val="2022188431"/>
        <c:axId val="404311759"/>
      </c:bar3DChart>
      <c:catAx>
        <c:axId val="2024797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Training Environment Setup</a:t>
                </a:r>
              </a:p>
            </c:rich>
          </c:tx>
          <c:layout>
            <c:manualLayout>
              <c:xMode val="edge"/>
              <c:yMode val="edge"/>
              <c:x val="0.34218344509428189"/>
              <c:y val="0.770895066615395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188431"/>
        <c:crosses val="autoZero"/>
        <c:auto val="1"/>
        <c:lblAlgn val="ctr"/>
        <c:lblOffset val="100"/>
        <c:noMultiLvlLbl val="0"/>
      </c:catAx>
      <c:valAx>
        <c:axId val="2022188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Training</a:t>
                </a:r>
                <a:r>
                  <a:rPr lang="en-US" baseline="0" dirty="0"/>
                  <a:t> Time (Hours)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9158261185872458E-3"/>
              <c:y val="0.33995623063177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797007"/>
        <c:crosses val="autoZero"/>
        <c:crossBetween val="between"/>
      </c:valAx>
      <c:serAx>
        <c:axId val="404311759"/>
        <c:scaling>
          <c:orientation val="minMax"/>
        </c:scaling>
        <c:delete val="1"/>
        <c:axPos val="b"/>
        <c:majorTickMark val="none"/>
        <c:minorTickMark val="none"/>
        <c:tickLblPos val="nextTo"/>
        <c:crossAx val="2022188431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06111690213436"/>
          <c:y val="0.11623616405471426"/>
          <c:w val="0.85093888309786558"/>
          <c:h val="0.7240500892878445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Behavioral Cloning - 0.7 Strength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Game-1</c:v>
                </c:pt>
                <c:pt idx="1">
                  <c:v>Game-2</c:v>
                </c:pt>
                <c:pt idx="2">
                  <c:v>Game-3</c:v>
                </c:pt>
                <c:pt idx="3">
                  <c:v>Game-4</c:v>
                </c:pt>
                <c:pt idx="4">
                  <c:v>Game-5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9</c:v>
                </c:pt>
                <c:pt idx="4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C7-44DF-94AF-8D2F7FB8D5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3013327"/>
        <c:axId val="1536077215"/>
      </c:lineChart>
      <c:catAx>
        <c:axId val="154301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6077215"/>
        <c:crosses val="autoZero"/>
        <c:auto val="1"/>
        <c:lblAlgn val="ctr"/>
        <c:lblOffset val="100"/>
        <c:noMultiLvlLbl val="0"/>
      </c:catAx>
      <c:valAx>
        <c:axId val="153607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Animals saved in 60 sec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3013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 w="25400">
          <a:noFill/>
        </a:ln>
        <a:effectLst/>
        <a:sp3d/>
      </c:spPr>
    </c:sideWall>
    <c:backWall>
      <c:thickness val="0"/>
      <c:spPr>
        <a:noFill/>
        <a:ln w="25400"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Time (Hours)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4.9780898716384201E-3"/>
                  <c:y val="0.133842553655261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57-4FFB-812A-5086FDAD5B16}"/>
                </c:ext>
              </c:extLst>
            </c:dLbl>
            <c:dLbl>
              <c:idx val="1"/>
              <c:layout>
                <c:manualLayout>
                  <c:x val="0"/>
                  <c:y val="7.181795561989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B57-4FFB-812A-5086FDAD5B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Single Training Environment</c:v>
                </c:pt>
                <c:pt idx="1">
                  <c:v>9 Training Environments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10.5</c:v>
                </c:pt>
                <c:pt idx="1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7-4FFB-812A-5086FDAD5B1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024797007"/>
        <c:axId val="2022188431"/>
        <c:axId val="404311759"/>
      </c:bar3DChart>
      <c:catAx>
        <c:axId val="20247970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Training Environment Setup</a:t>
                </a:r>
              </a:p>
            </c:rich>
          </c:tx>
          <c:layout>
            <c:manualLayout>
              <c:xMode val="edge"/>
              <c:yMode val="edge"/>
              <c:x val="0.34218344509428189"/>
              <c:y val="0.770895066615395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188431"/>
        <c:crosses val="autoZero"/>
        <c:auto val="1"/>
        <c:lblAlgn val="ctr"/>
        <c:lblOffset val="100"/>
        <c:noMultiLvlLbl val="0"/>
      </c:catAx>
      <c:valAx>
        <c:axId val="2022188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Training</a:t>
                </a:r>
                <a:r>
                  <a:rPr lang="en-US" baseline="0" dirty="0"/>
                  <a:t> Time (Hours)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9158261185872458E-3"/>
              <c:y val="0.339956230631771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797007"/>
        <c:crosses val="autoZero"/>
        <c:crossBetween val="between"/>
      </c:valAx>
      <c:serAx>
        <c:axId val="404311759"/>
        <c:scaling>
          <c:orientation val="minMax"/>
        </c:scaling>
        <c:delete val="1"/>
        <c:axPos val="b"/>
        <c:majorTickMark val="none"/>
        <c:minorTickMark val="none"/>
        <c:tickLblPos val="nextTo"/>
        <c:crossAx val="2022188431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06111690213436"/>
          <c:y val="0.11623616405471426"/>
          <c:w val="0.85093888309786558"/>
          <c:h val="0.7240500892878445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GAIL - 0.5 Strength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Game-1</c:v>
                </c:pt>
                <c:pt idx="1">
                  <c:v>Game-2</c:v>
                </c:pt>
                <c:pt idx="2">
                  <c:v>Game-3</c:v>
                </c:pt>
                <c:pt idx="3">
                  <c:v>Game-4</c:v>
                </c:pt>
                <c:pt idx="4">
                  <c:v>Game-5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EB-4E99-9CB0-08118872B0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3013327"/>
        <c:axId val="1536077215"/>
      </c:lineChart>
      <c:catAx>
        <c:axId val="154301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6077215"/>
        <c:crosses val="autoZero"/>
        <c:auto val="1"/>
        <c:lblAlgn val="ctr"/>
        <c:lblOffset val="100"/>
        <c:noMultiLvlLbl val="0"/>
      </c:catAx>
      <c:valAx>
        <c:axId val="153607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Animals saved in 60 sec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30133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35654300047118"/>
          <c:y val="0.19296300555004289"/>
          <c:w val="0.86901472608698505"/>
          <c:h val="0.73806816488013871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Taken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PPO</c:v>
                </c:pt>
                <c:pt idx="1">
                  <c:v>BC - 0.5 Strength</c:v>
                </c:pt>
                <c:pt idx="2">
                  <c:v>BC - 0.7 Strength</c:v>
                </c:pt>
                <c:pt idx="3">
                  <c:v>GAIL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8.33</c:v>
                </c:pt>
                <c:pt idx="1">
                  <c:v>10.34</c:v>
                </c:pt>
                <c:pt idx="2">
                  <c:v>9.09</c:v>
                </c:pt>
                <c:pt idx="3">
                  <c:v>7.14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8F-4ED3-B8B8-511AF0CA46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534382863"/>
        <c:axId val="1648959311"/>
        <c:axId val="1530624527"/>
      </c:bar3DChart>
      <c:catAx>
        <c:axId val="15343828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Algorithm</a:t>
                </a:r>
              </a:p>
            </c:rich>
          </c:tx>
          <c:layout>
            <c:manualLayout>
              <c:xMode val="edge"/>
              <c:yMode val="edge"/>
              <c:x val="0.44236467400795398"/>
              <c:y val="0.876713952521084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959311"/>
        <c:crosses val="autoZero"/>
        <c:auto val="1"/>
        <c:lblAlgn val="ctr"/>
        <c:lblOffset val="100"/>
        <c:noMultiLvlLbl val="0"/>
      </c:catAx>
      <c:valAx>
        <c:axId val="1648959311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Taken to save an animal (sec/animal)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6.7453170014429381E-2"/>
              <c:y val="9.865391704131466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1534382863"/>
        <c:crosses val="autoZero"/>
        <c:crossBetween val="between"/>
      </c:valAx>
      <c:serAx>
        <c:axId val="1530624527"/>
        <c:scaling>
          <c:orientation val="minMax"/>
        </c:scaling>
        <c:delete val="1"/>
        <c:axPos val="b"/>
        <c:majorTickMark val="none"/>
        <c:minorTickMark val="none"/>
        <c:tickLblPos val="nextTo"/>
        <c:crossAx val="1648959311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1E03D-B549-49CF-8644-DF8AE927F2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18BE4-D8B9-46C4-906F-4AB225094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97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72857-3D0E-498E-A99D-4B9072202945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47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60180-017E-43F7-833A-78BA3E303061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5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20B0B-9C73-4009-8314-FD230493999F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6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AE3CF-AF93-4A60-AA2D-75B62F2D7755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F721-1F8C-402A-B3EF-DD7954EADB13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07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CA8F5-2415-49A7-947C-9094743D2009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1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8E7A-C1FE-403D-B1F3-EE82F0DD0C14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9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E1271-3A77-46E7-89F0-5B2329E9F96A}" type="datetime1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ADB51-0388-4B71-947A-E99A74089D01}" type="datetime1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0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7D63588-5B78-4B91-967F-23A2F7EF1F89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F74AC-57FE-495D-BD95-22CEE435EB07}" type="datetime1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6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1F82774-52B9-4100-94B8-2C6807394C89}" type="datetime1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6B7F97-0CF1-4D20-A649-AACFC95C24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5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ound.org/" TargetMode="External"/><Relationship Id="rId3" Type="http://schemas.openxmlformats.org/officeDocument/2006/relationships/hyperlink" Target="https://github.com/Unity-Technologies/ml-agents" TargetMode="External"/><Relationship Id="rId7" Type="http://schemas.openxmlformats.org/officeDocument/2006/relationships/hyperlink" Target="https://github.com/Unity-Technologies/ml-agents/blob/master/docs/Training-PPO.md" TargetMode="External"/><Relationship Id="rId2" Type="http://schemas.openxmlformats.org/officeDocument/2006/relationships/hyperlink" Target="https://unity3d.com/get-unity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Unity-Technologies/ml-agents/blob/master/docs/Training-Imitation-Learning.md" TargetMode="External"/><Relationship Id="rId5" Type="http://schemas.openxmlformats.org/officeDocument/2006/relationships/hyperlink" Target="https://medium.com/@sanketgujar95/generative-adversarial-imitation-learning-266f45634e60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subscription.packtpub.com/book/game_development/9781789138139/1/ch01lvl1sec14/academy-agent-and-brain" TargetMode="External"/><Relationship Id="rId9" Type="http://schemas.openxmlformats.org/officeDocument/2006/relationships/hyperlink" Target="https://www.blender.org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8160C-FCF3-4258-9EE9-C9FC985E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831217"/>
            <a:ext cx="3882023" cy="553785"/>
          </a:xfrm>
        </p:spPr>
        <p:txBody>
          <a:bodyPr>
            <a:normAutofit fontScale="90000"/>
          </a:bodyPr>
          <a:lstStyle/>
          <a:p>
            <a:r>
              <a:rPr lang="en-US" sz="5300" dirty="0" err="1">
                <a:solidFill>
                  <a:srgbClr val="FFFFFF"/>
                </a:solidFill>
              </a:rPr>
              <a:t>FiRescue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C91F3-D865-4A3A-8B72-30C196751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64" y="2704302"/>
            <a:ext cx="3084844" cy="333551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Team Members: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Anthony Prajwal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</a:rPr>
              <a:t>Ayush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Bihani</a:t>
            </a:r>
            <a:endParaRPr lang="en-US" sz="1600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Deepthi Bhat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Karthik Bhat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Nisha Mariam Thomas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6A7F9-B756-4773-9658-681FEF16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effectLst/>
              </a:rPr>
              <a:t>CSCI 599: Applied Machine Learning for Games </a:t>
            </a:r>
            <a:endParaRPr lang="en-US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50D084FC-65CD-43DD-98B5-E78B6213E350}"/>
              </a:ext>
            </a:extLst>
          </p:cNvPr>
          <p:cNvPicPr/>
          <p:nvPr/>
        </p:nvPicPr>
        <p:blipFill rotWithShape="1">
          <a:blip r:embed="rId3"/>
          <a:srcRect l="15716" r="16868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0" name="Picture 6" descr="Unfolded | USC Games Program">
            <a:extLst>
              <a:ext uri="{FF2B5EF4-FFF2-40B4-BE49-F238E27FC236}">
                <a16:creationId xmlns:a16="http://schemas.microsoft.com/office/drawing/2014/main" id="{76FB1674-D20D-46A1-81BB-A2A26AF1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A2118F7-C5F6-47EE-8CC7-50152F569C59}"/>
              </a:ext>
            </a:extLst>
          </p:cNvPr>
          <p:cNvSpPr txBox="1">
            <a:spLocks/>
          </p:cNvSpPr>
          <p:nvPr/>
        </p:nvSpPr>
        <p:spPr>
          <a:xfrm>
            <a:off x="618561" y="5877391"/>
            <a:ext cx="2341436" cy="571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Calibri" panose="020F050202020403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6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7"/>
    </mc:Choice>
    <mc:Fallback xmlns="">
      <p:transition spd="slow" advTm="76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EE9E63A-AB05-49BF-A022-7E6C064F6385}"/>
              </a:ext>
            </a:extLst>
          </p:cNvPr>
          <p:cNvSpPr txBox="1">
            <a:spLocks/>
          </p:cNvSpPr>
          <p:nvPr/>
        </p:nvSpPr>
        <p:spPr>
          <a:xfrm>
            <a:off x="3624580" y="2697480"/>
            <a:ext cx="4942840" cy="73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demo of our PPO agent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339025-20B8-4E17-8804-26DDBDB8FB41}"/>
              </a:ext>
            </a:extLst>
          </p:cNvPr>
          <p:cNvSpPr txBox="1">
            <a:spLocks/>
          </p:cNvSpPr>
          <p:nvPr/>
        </p:nvSpPr>
        <p:spPr>
          <a:xfrm>
            <a:off x="618561" y="5877391"/>
            <a:ext cx="2341436" cy="571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Calibri" panose="020F050202020403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A517896-8C4B-4CD0-8623-09D98597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6" descr="Unfolded | USC Games Program">
            <a:extLst>
              <a:ext uri="{FF2B5EF4-FFF2-40B4-BE49-F238E27FC236}">
                <a16:creationId xmlns:a16="http://schemas.microsoft.com/office/drawing/2014/main" id="{BF6FFB04-9771-4184-A6CB-280A9E46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4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O-23sec">
            <a:hlinkClick r:id="" action="ppaction://media"/>
            <a:extLst>
              <a:ext uri="{FF2B5EF4-FFF2-40B4-BE49-F238E27FC236}">
                <a16:creationId xmlns:a16="http://schemas.microsoft.com/office/drawing/2014/main" id="{45E76E5A-B79B-446E-9854-CCF88E1D3C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3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854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8990335D-822D-4B4F-91FA-E600FE11FB3B}"/>
              </a:ext>
            </a:extLst>
          </p:cNvPr>
          <p:cNvSpPr txBox="1">
            <a:spLocks/>
          </p:cNvSpPr>
          <p:nvPr/>
        </p:nvSpPr>
        <p:spPr>
          <a:xfrm>
            <a:off x="641463" y="693733"/>
            <a:ext cx="10909073" cy="112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Algorithm 2: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Imitation learning - Behavioral Cloning (BC)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482245A-9419-43E8-AE18-6DF3681D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6" descr="Unfolded | USC Games Program">
            <a:extLst>
              <a:ext uri="{FF2B5EF4-FFF2-40B4-BE49-F238E27FC236}">
                <a16:creationId xmlns:a16="http://schemas.microsoft.com/office/drawing/2014/main" id="{A3E746B9-A3CB-42AF-8CCE-A67002467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sport, game, water, man&#10;&#10;Description automatically generated">
            <a:extLst>
              <a:ext uri="{FF2B5EF4-FFF2-40B4-BE49-F238E27FC236}">
                <a16:creationId xmlns:a16="http://schemas.microsoft.com/office/drawing/2014/main" id="{A5689A59-719E-4DD0-8F21-E3BAC7376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2" y="2542687"/>
            <a:ext cx="4639736" cy="2609851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DEC896-D5C8-421B-891C-A1B73DD9946E}"/>
              </a:ext>
            </a:extLst>
          </p:cNvPr>
          <p:cNvSpPr txBox="1">
            <a:spLocks/>
          </p:cNvSpPr>
          <p:nvPr/>
        </p:nvSpPr>
        <p:spPr>
          <a:xfrm>
            <a:off x="6096000" y="2560442"/>
            <a:ext cx="5604768" cy="260985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Behavioral Cloning learns a policy as Supervised Learning problem over state-action pairs from expert trajectories.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/>
              <a:t>Created a demo of the game and extracted its meta data.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/>
              <a:t>Used a combination of the demo frames and reinforcement learning to train our dog agent.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/>
              <a:t>Tried a 0.7 BC strength and 0.5 BC strength. (Surprisingly 0.7 tried to overfit, and 0.5 did a better job training!)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2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3CE8098-8522-4E5B-9EC8-635887D6BA1E}"/>
              </a:ext>
            </a:extLst>
          </p:cNvPr>
          <p:cNvSpPr txBox="1">
            <a:spLocks/>
          </p:cNvSpPr>
          <p:nvPr/>
        </p:nvSpPr>
        <p:spPr>
          <a:xfrm>
            <a:off x="1719580" y="143448"/>
            <a:ext cx="8752840" cy="154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 2.1: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Behavioral cloning – 0.5 strength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971AA0A-39CD-4AF8-ABEC-5306EB945A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98820"/>
              </p:ext>
            </p:extLst>
          </p:nvPr>
        </p:nvGraphicFramePr>
        <p:xfrm>
          <a:off x="2269231" y="2011502"/>
          <a:ext cx="7653538" cy="38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64AACD-BF6E-49FC-98FC-9C3238F62B01}"/>
              </a:ext>
            </a:extLst>
          </p:cNvPr>
          <p:cNvSpPr txBox="1">
            <a:spLocks/>
          </p:cNvSpPr>
          <p:nvPr/>
        </p:nvSpPr>
        <p:spPr>
          <a:xfrm>
            <a:off x="618561" y="5877391"/>
            <a:ext cx="2341436" cy="571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Calibri" panose="020F050202020403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7C36BAF-0095-4068-BB94-3442B21A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6C127E02-D70B-47D8-9498-B8D3D3BD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4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16">
            <a:extLst>
              <a:ext uri="{FF2B5EF4-FFF2-40B4-BE49-F238E27FC236}">
                <a16:creationId xmlns:a16="http://schemas.microsoft.com/office/drawing/2014/main" id="{6577920B-D13E-4F93-BDD7-D02AEDE3F9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797430"/>
              </p:ext>
            </p:extLst>
          </p:nvPr>
        </p:nvGraphicFramePr>
        <p:xfrm>
          <a:off x="643467" y="1034084"/>
          <a:ext cx="10905066" cy="505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D2A22E7-F4DE-4FF2-9A5B-185651E0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6" descr="Unfolded | USC Games Program">
            <a:extLst>
              <a:ext uri="{FF2B5EF4-FFF2-40B4-BE49-F238E27FC236}">
                <a16:creationId xmlns:a16="http://schemas.microsoft.com/office/drawing/2014/main" id="{D71CD6EC-E081-4DD4-9E00-2F62C736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47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EE9E63A-AB05-49BF-A022-7E6C064F6385}"/>
              </a:ext>
            </a:extLst>
          </p:cNvPr>
          <p:cNvSpPr txBox="1">
            <a:spLocks/>
          </p:cNvSpPr>
          <p:nvPr/>
        </p:nvSpPr>
        <p:spPr>
          <a:xfrm>
            <a:off x="2529205" y="2697480"/>
            <a:ext cx="7133590" cy="73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demo of our BC – 0.5 Strength agent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339025-20B8-4E17-8804-26DDBDB8FB41}"/>
              </a:ext>
            </a:extLst>
          </p:cNvPr>
          <p:cNvSpPr txBox="1">
            <a:spLocks/>
          </p:cNvSpPr>
          <p:nvPr/>
        </p:nvSpPr>
        <p:spPr>
          <a:xfrm>
            <a:off x="618561" y="5877391"/>
            <a:ext cx="2341436" cy="571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Calibri" panose="020F050202020403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2FD66C3-18F5-45E2-B30C-CDAB533FF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E53C72BC-57A7-44D5-A6B1-E3519041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10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B4E0351F-3EAD-441E-B69A-B9C0F3E141B9}"/>
              </a:ext>
            </a:extLst>
          </p:cNvPr>
          <p:cNvSpPr txBox="1">
            <a:spLocks/>
          </p:cNvSpPr>
          <p:nvPr/>
        </p:nvSpPr>
        <p:spPr>
          <a:xfrm>
            <a:off x="104775" y="550483"/>
            <a:ext cx="345337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6" descr="Unfolded | USC Games Program">
            <a:extLst>
              <a:ext uri="{FF2B5EF4-FFF2-40B4-BE49-F238E27FC236}">
                <a16:creationId xmlns:a16="http://schemas.microsoft.com/office/drawing/2014/main" id="{4386C1F8-619D-49B8-8A36-408DDF831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C-0.5-36sec">
            <a:hlinkClick r:id="" action="ppaction://media"/>
            <a:extLst>
              <a:ext uri="{FF2B5EF4-FFF2-40B4-BE49-F238E27FC236}">
                <a16:creationId xmlns:a16="http://schemas.microsoft.com/office/drawing/2014/main" id="{DE966126-67E1-4606-886B-41E9237C7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8049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3CE8098-8522-4E5B-9EC8-635887D6BA1E}"/>
              </a:ext>
            </a:extLst>
          </p:cNvPr>
          <p:cNvSpPr txBox="1">
            <a:spLocks/>
          </p:cNvSpPr>
          <p:nvPr/>
        </p:nvSpPr>
        <p:spPr>
          <a:xfrm>
            <a:off x="1719580" y="143448"/>
            <a:ext cx="8752840" cy="154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 2.2: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Behavioral cloning – 0.7 strength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971AA0A-39CD-4AF8-ABEC-5306EB945A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951279"/>
              </p:ext>
            </p:extLst>
          </p:nvPr>
        </p:nvGraphicFramePr>
        <p:xfrm>
          <a:off x="2269231" y="2011502"/>
          <a:ext cx="7653538" cy="38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7C36BAF-0095-4068-BB94-3442B21A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6C127E02-D70B-47D8-9498-B8D3D3BD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21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Unfolded | USC Games Program">
            <a:extLst>
              <a:ext uri="{FF2B5EF4-FFF2-40B4-BE49-F238E27FC236}">
                <a16:creationId xmlns:a16="http://schemas.microsoft.com/office/drawing/2014/main" id="{D71CD6EC-E081-4DD4-9E00-2F62C7366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16">
            <a:extLst>
              <a:ext uri="{FF2B5EF4-FFF2-40B4-BE49-F238E27FC236}">
                <a16:creationId xmlns:a16="http://schemas.microsoft.com/office/drawing/2014/main" id="{1FA09336-56A3-4D28-BF94-540D0500D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74752"/>
              </p:ext>
            </p:extLst>
          </p:nvPr>
        </p:nvGraphicFramePr>
        <p:xfrm>
          <a:off x="643467" y="1024467"/>
          <a:ext cx="10905066" cy="505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1CD2371-6F3C-4825-8DC4-9AF738BD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340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EE9E63A-AB05-49BF-A022-7E6C064F6385}"/>
              </a:ext>
            </a:extLst>
          </p:cNvPr>
          <p:cNvSpPr txBox="1">
            <a:spLocks/>
          </p:cNvSpPr>
          <p:nvPr/>
        </p:nvSpPr>
        <p:spPr>
          <a:xfrm>
            <a:off x="2529205" y="2697480"/>
            <a:ext cx="7133590" cy="73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demo of our BC – 0.7 Strength agent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2FD66C3-18F5-45E2-B30C-CDAB533FF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E53C72BC-57A7-44D5-A6B1-E3519041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02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tree&#10;&#10;Description automatically generated">
            <a:extLst>
              <a:ext uri="{FF2B5EF4-FFF2-40B4-BE49-F238E27FC236}">
                <a16:creationId xmlns:a16="http://schemas.microsoft.com/office/drawing/2014/main" id="{2AAA8732-5528-40AD-A146-C81FBE116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7" r="-2" b="-2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2" descr="Australia fires – Heartbreaking footage shows koala and kangaroo ...">
            <a:extLst>
              <a:ext uri="{FF2B5EF4-FFF2-40B4-BE49-F238E27FC236}">
                <a16:creationId xmlns:a16="http://schemas.microsoft.com/office/drawing/2014/main" id="{E45BC15E-011C-4872-9F3F-0D86FF029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4173"/>
          <a:stretch/>
        </p:blipFill>
        <p:spPr bwMode="auto"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n Pictures: Australia's bushfires force mass exodus of people ...">
            <a:extLst>
              <a:ext uri="{FF2B5EF4-FFF2-40B4-BE49-F238E27FC236}">
                <a16:creationId xmlns:a16="http://schemas.microsoft.com/office/drawing/2014/main" id="{6D8B74FC-DC7F-4CF9-9981-ECFAAF9E8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5" r="2" b="2"/>
          <a:stretch/>
        </p:blipFill>
        <p:spPr bwMode="auto"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at that is standing in the dirt&#10;&#10;Description automatically generated">
            <a:extLst>
              <a:ext uri="{FF2B5EF4-FFF2-40B4-BE49-F238E27FC236}">
                <a16:creationId xmlns:a16="http://schemas.microsoft.com/office/drawing/2014/main" id="{C15239AD-8550-43C8-B25C-6738426C37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7" r="-2" b="-2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C05E7A-8C5E-4451-AB57-F7E3E481B4EB}"/>
              </a:ext>
            </a:extLst>
          </p:cNvPr>
          <p:cNvSpPr txBox="1">
            <a:spLocks/>
          </p:cNvSpPr>
          <p:nvPr/>
        </p:nvSpPr>
        <p:spPr>
          <a:xfrm>
            <a:off x="618561" y="5877391"/>
            <a:ext cx="2341436" cy="571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Calibri" panose="020F050202020403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2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C-0.7-32sec">
            <a:hlinkClick r:id="" action="ppaction://media"/>
            <a:extLst>
              <a:ext uri="{FF2B5EF4-FFF2-40B4-BE49-F238E27FC236}">
                <a16:creationId xmlns:a16="http://schemas.microsoft.com/office/drawing/2014/main" id="{0597565A-011B-402C-A1FA-96923A770A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9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8293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F802F-F0DF-45BA-9BD3-4C6B384B2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97" t="27639" r="1171" b="21528"/>
          <a:stretch/>
        </p:blipFill>
        <p:spPr>
          <a:xfrm>
            <a:off x="643467" y="1144650"/>
            <a:ext cx="10905066" cy="4047859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B74E8CBD-575B-4FCF-815E-669F1621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 descr="Unfolded | USC Games Program">
            <a:extLst>
              <a:ext uri="{FF2B5EF4-FFF2-40B4-BE49-F238E27FC236}">
                <a16:creationId xmlns:a16="http://schemas.microsoft.com/office/drawing/2014/main" id="{FF454AFB-A732-49CC-9E55-64E4F1B8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2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8990335D-822D-4B4F-91FA-E600FE11FB3B}"/>
              </a:ext>
            </a:extLst>
          </p:cNvPr>
          <p:cNvSpPr txBox="1">
            <a:spLocks/>
          </p:cNvSpPr>
          <p:nvPr/>
        </p:nvSpPr>
        <p:spPr>
          <a:xfrm>
            <a:off x="641463" y="693733"/>
            <a:ext cx="10909073" cy="112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Algorithm 3: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Generative adversarial imitation learning (GAIL)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482245A-9419-43E8-AE18-6DF3681D5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6" descr="Unfolded | USC Games Program">
            <a:extLst>
              <a:ext uri="{FF2B5EF4-FFF2-40B4-BE49-F238E27FC236}">
                <a16:creationId xmlns:a16="http://schemas.microsoft.com/office/drawing/2014/main" id="{A3E746B9-A3CB-42AF-8CCE-A67002467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EDEC896-D5C8-421B-891C-A1B73DD9946E}"/>
              </a:ext>
            </a:extLst>
          </p:cNvPr>
          <p:cNvSpPr txBox="1">
            <a:spLocks/>
          </p:cNvSpPr>
          <p:nvPr/>
        </p:nvSpPr>
        <p:spPr>
          <a:xfrm>
            <a:off x="5899978" y="2523786"/>
            <a:ext cx="5604768" cy="251638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dirty="0"/>
              <a:t>GAIL – Model-free imitation Learning that imitates complex behaviors. It is an advanced version of a combination of Reinforcement Learning and Inverse Reinforcement Learning (IRL).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/>
              <a:t>Created a demo of the game and extracted its meta data.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600" dirty="0"/>
              <a:t>Used a combination of the demo frames and reinforcement learning to train our dog </a:t>
            </a:r>
            <a:r>
              <a:rPr lang="en-US" sz="1600"/>
              <a:t>agent.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2BCB1F33-D6A1-44DE-A861-50ED8AB709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254" y="2363639"/>
            <a:ext cx="4545486" cy="267652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56242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3CE8098-8522-4E5B-9EC8-635887D6BA1E}"/>
              </a:ext>
            </a:extLst>
          </p:cNvPr>
          <p:cNvSpPr txBox="1">
            <a:spLocks/>
          </p:cNvSpPr>
          <p:nvPr/>
        </p:nvSpPr>
        <p:spPr>
          <a:xfrm>
            <a:off x="1719580" y="143448"/>
            <a:ext cx="8752840" cy="154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 3.1: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GAIL – 0.5 strength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971AA0A-39CD-4AF8-ABEC-5306EB945A6A}"/>
              </a:ext>
            </a:extLst>
          </p:cNvPr>
          <p:cNvGraphicFramePr/>
          <p:nvPr/>
        </p:nvGraphicFramePr>
        <p:xfrm>
          <a:off x="2269231" y="2011502"/>
          <a:ext cx="7653538" cy="38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8D40BBE-728C-4EDE-858F-BA9AD401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BCE0C0ED-DD73-421A-9D0B-B467C1CE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480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E8E2C09F-5C2E-4EBB-8CD3-06B99B675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161067"/>
              </p:ext>
            </p:extLst>
          </p:nvPr>
        </p:nvGraphicFramePr>
        <p:xfrm>
          <a:off x="643467" y="1043517"/>
          <a:ext cx="10905066" cy="505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BCC29EF-527A-4DA7-9471-2C01B83E2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 descr="Unfolded | USC Games Program">
            <a:extLst>
              <a:ext uri="{FF2B5EF4-FFF2-40B4-BE49-F238E27FC236}">
                <a16:creationId xmlns:a16="http://schemas.microsoft.com/office/drawing/2014/main" id="{09D8A053-FA66-4AE0-8694-3AC00854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8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F18A6-ABC5-4361-B4C2-E3C9FAC82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t="27916" r="1406" b="21528"/>
          <a:stretch/>
        </p:blipFill>
        <p:spPr>
          <a:xfrm>
            <a:off x="840978" y="1461069"/>
            <a:ext cx="10510043" cy="3935861"/>
          </a:xfrm>
          <a:prstGeom prst="rect">
            <a:avLst/>
          </a:prstGeom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9E5EC9D-0EFC-41F5-B125-30DF0218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 descr="Unfolded | USC Games Program">
            <a:extLst>
              <a:ext uri="{FF2B5EF4-FFF2-40B4-BE49-F238E27FC236}">
                <a16:creationId xmlns:a16="http://schemas.microsoft.com/office/drawing/2014/main" id="{DB85338D-33F7-4ABE-94CB-F50C6C9B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557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EE9E63A-AB05-49BF-A022-7E6C064F6385}"/>
              </a:ext>
            </a:extLst>
          </p:cNvPr>
          <p:cNvSpPr txBox="1">
            <a:spLocks/>
          </p:cNvSpPr>
          <p:nvPr/>
        </p:nvSpPr>
        <p:spPr>
          <a:xfrm>
            <a:off x="2529205" y="2697480"/>
            <a:ext cx="7133590" cy="7315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demo of our GAIL – 0.5 Strength agent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760A346-743B-4D2E-A46F-F6F9AF0E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2F2DF02A-2F4B-4AD1-A0DD-5DE656B49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22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9853B4-C3AF-4205-9C20-178A1A350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AIL-32sec">
            <a:hlinkClick r:id="" action="ppaction://media"/>
            <a:extLst>
              <a:ext uri="{FF2B5EF4-FFF2-40B4-BE49-F238E27FC236}">
                <a16:creationId xmlns:a16="http://schemas.microsoft.com/office/drawing/2014/main" id="{268EF31B-4D2D-48CF-A52D-769183EFB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854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3CE8098-8522-4E5B-9EC8-635887D6BA1E}"/>
              </a:ext>
            </a:extLst>
          </p:cNvPr>
          <p:cNvSpPr txBox="1">
            <a:spLocks/>
          </p:cNvSpPr>
          <p:nvPr/>
        </p:nvSpPr>
        <p:spPr>
          <a:xfrm>
            <a:off x="1965960" y="800100"/>
            <a:ext cx="8260080" cy="744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 comparison</a:t>
            </a:r>
          </a:p>
        </p:txBody>
      </p:sp>
      <p:graphicFrame>
        <p:nvGraphicFramePr>
          <p:cNvPr id="9" name="Content Placeholder 10">
            <a:extLst>
              <a:ext uri="{FF2B5EF4-FFF2-40B4-BE49-F238E27FC236}">
                <a16:creationId xmlns:a16="http://schemas.microsoft.com/office/drawing/2014/main" id="{CF53235A-EB27-45E2-B26A-6310BF9B0D6F}"/>
              </a:ext>
            </a:extLst>
          </p:cNvPr>
          <p:cNvGraphicFramePr>
            <a:graphicFrameLocks/>
          </p:cNvGraphicFramePr>
          <p:nvPr/>
        </p:nvGraphicFramePr>
        <p:xfrm>
          <a:off x="2341485" y="1661729"/>
          <a:ext cx="7509029" cy="4501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3020CFB-3E4B-4DDC-A186-64C64583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C65BA08B-86D8-4E3F-9939-B0172F07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101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C6FAE4-5E62-4A73-AE18-125199E197EC}"/>
              </a:ext>
            </a:extLst>
          </p:cNvPr>
          <p:cNvSpPr txBox="1">
            <a:spLocks/>
          </p:cNvSpPr>
          <p:nvPr/>
        </p:nvSpPr>
        <p:spPr>
          <a:xfrm>
            <a:off x="618561" y="5877391"/>
            <a:ext cx="2341436" cy="571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Calibri" panose="020F050202020403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C040F161-7E8B-48CF-B69C-87565FE9E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6" descr="Unfolded | USC Games Program">
            <a:extLst>
              <a:ext uri="{FF2B5EF4-FFF2-40B4-BE49-F238E27FC236}">
                <a16:creationId xmlns:a16="http://schemas.microsoft.com/office/drawing/2014/main" id="{0F7DED9D-0CDA-45E5-84C7-51892C3C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nd-scene_Trim">
            <a:hlinkClick r:id="" action="ppaction://media"/>
            <a:extLst>
              <a:ext uri="{FF2B5EF4-FFF2-40B4-BE49-F238E27FC236}">
                <a16:creationId xmlns:a16="http://schemas.microsoft.com/office/drawing/2014/main" id="{D166F2DF-381B-4E1F-A4EA-0F00C03B7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7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73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se Photos Show The Sheer Devastation Of The Amazon Fires">
            <a:extLst>
              <a:ext uri="{FF2B5EF4-FFF2-40B4-BE49-F238E27FC236}">
                <a16:creationId xmlns:a16="http://schemas.microsoft.com/office/drawing/2014/main" id="{BAEB592D-F19E-4CBD-89D1-EC9030F9B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91"/>
          <a:stretch/>
        </p:blipFill>
        <p:spPr bwMode="auto">
          <a:xfrm>
            <a:off x="1" y="4429761"/>
            <a:ext cx="2875280" cy="242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me of the most-shared images of the Amazon rainforest fires are ...">
            <a:extLst>
              <a:ext uri="{FF2B5EF4-FFF2-40B4-BE49-F238E27FC236}">
                <a16:creationId xmlns:a16="http://schemas.microsoft.com/office/drawing/2014/main" id="{DDCA510E-2040-470C-AD1D-20AECD85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902961" cy="209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lifornia Declares State of Emergency as Wildfires Spread ...">
            <a:extLst>
              <a:ext uri="{FF2B5EF4-FFF2-40B4-BE49-F238E27FC236}">
                <a16:creationId xmlns:a16="http://schemas.microsoft.com/office/drawing/2014/main" id="{CD25A706-BF55-4190-AC98-40764B32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2960"/>
            <a:ext cx="5902959" cy="233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photo, different, showing, show&#10;&#10;Description automatically generated">
            <a:extLst>
              <a:ext uri="{FF2B5EF4-FFF2-40B4-BE49-F238E27FC236}">
                <a16:creationId xmlns:a16="http://schemas.microsoft.com/office/drawing/2014/main" id="{9543B929-EE0E-4191-A6BF-D0BE9051B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61" y="0"/>
            <a:ext cx="6290818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39E9B4F-5FD5-46CD-AEB3-FBD5E66EF187}"/>
              </a:ext>
            </a:extLst>
          </p:cNvPr>
          <p:cNvSpPr txBox="1">
            <a:spLocks/>
          </p:cNvSpPr>
          <p:nvPr/>
        </p:nvSpPr>
        <p:spPr>
          <a:xfrm>
            <a:off x="618561" y="5877391"/>
            <a:ext cx="2341436" cy="571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Calibri" panose="020F050202020403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9" name="Picture 2" descr="These Photos Show The Sheer Devastation Of The Amazon Fires">
            <a:extLst>
              <a:ext uri="{FF2B5EF4-FFF2-40B4-BE49-F238E27FC236}">
                <a16:creationId xmlns:a16="http://schemas.microsoft.com/office/drawing/2014/main" id="{E79E78A0-ADBB-47FE-BF2E-316FEB4C8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1"/>
          <a:stretch/>
        </p:blipFill>
        <p:spPr bwMode="auto">
          <a:xfrm>
            <a:off x="2942965" y="4429760"/>
            <a:ext cx="2875280" cy="242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50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B12AC50-6599-4C75-B0AD-AAA732A846D1}"/>
              </a:ext>
            </a:extLst>
          </p:cNvPr>
          <p:cNvSpPr/>
          <p:nvPr/>
        </p:nvSpPr>
        <p:spPr>
          <a:xfrm>
            <a:off x="822960" y="1127760"/>
            <a:ext cx="3383280" cy="1513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‘Soft Actor Critic’ algorithm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86CCF6-538E-4BF6-8966-0A053F44B953}"/>
              </a:ext>
            </a:extLst>
          </p:cNvPr>
          <p:cNvSpPr/>
          <p:nvPr/>
        </p:nvSpPr>
        <p:spPr>
          <a:xfrm>
            <a:off x="7548880" y="1127760"/>
            <a:ext cx="3383280" cy="1513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 separate YOLO object detection neural network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FB6B493-8E58-44DC-BF39-70AF158ADD65}"/>
              </a:ext>
            </a:extLst>
          </p:cNvPr>
          <p:cNvSpPr/>
          <p:nvPr/>
        </p:nvSpPr>
        <p:spPr>
          <a:xfrm>
            <a:off x="822960" y="4216401"/>
            <a:ext cx="3383280" cy="1513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Transfer brains to dog bots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A3748F7-4689-4F45-8A0A-1F6480A7941D}"/>
              </a:ext>
            </a:extLst>
          </p:cNvPr>
          <p:cNvSpPr/>
          <p:nvPr/>
        </p:nvSpPr>
        <p:spPr>
          <a:xfrm>
            <a:off x="7548880" y="4216400"/>
            <a:ext cx="3383280" cy="1513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pretrained VGG neural network model for precision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447A78-B90D-461E-8A4C-1966609A7E0A}"/>
              </a:ext>
            </a:extLst>
          </p:cNvPr>
          <p:cNvSpPr/>
          <p:nvPr/>
        </p:nvSpPr>
        <p:spPr>
          <a:xfrm>
            <a:off x="4734560" y="2062480"/>
            <a:ext cx="2285999" cy="2346960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Possible future work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F16DE8-6210-4AFD-9E0D-4A2893D021B5}"/>
              </a:ext>
            </a:extLst>
          </p:cNvPr>
          <p:cNvCxnSpPr>
            <a:stCxn id="7" idx="1"/>
            <a:endCxn id="3" idx="3"/>
          </p:cNvCxnSpPr>
          <p:nvPr/>
        </p:nvCxnSpPr>
        <p:spPr>
          <a:xfrm flipH="1" flipV="1">
            <a:off x="4206240" y="1884680"/>
            <a:ext cx="863097" cy="52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9D73C1-8B91-43F8-BCC0-1B290A34D06E}"/>
              </a:ext>
            </a:extLst>
          </p:cNvPr>
          <p:cNvCxnSpPr>
            <a:stCxn id="7" idx="7"/>
            <a:endCxn id="4" idx="1"/>
          </p:cNvCxnSpPr>
          <p:nvPr/>
        </p:nvCxnSpPr>
        <p:spPr>
          <a:xfrm flipV="1">
            <a:off x="6685782" y="1884680"/>
            <a:ext cx="863098" cy="521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A5F514-93A5-4886-AFEE-7915DBA726AE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H="1">
            <a:off x="4206240" y="4065736"/>
            <a:ext cx="863097" cy="90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6B4F74-6CB5-42EA-8982-FCDF301C79C1}"/>
              </a:ext>
            </a:extLst>
          </p:cNvPr>
          <p:cNvCxnSpPr>
            <a:stCxn id="7" idx="5"/>
            <a:endCxn id="6" idx="1"/>
          </p:cNvCxnSpPr>
          <p:nvPr/>
        </p:nvCxnSpPr>
        <p:spPr>
          <a:xfrm>
            <a:off x="6685782" y="4065736"/>
            <a:ext cx="863098" cy="907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089B755-9ADD-40FB-94E6-19170772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6" descr="Unfolded | USC Games Program">
            <a:extLst>
              <a:ext uri="{FF2B5EF4-FFF2-40B4-BE49-F238E27FC236}">
                <a16:creationId xmlns:a16="http://schemas.microsoft.com/office/drawing/2014/main" id="{9D0EEE6D-6349-42DA-A17E-74654EE4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68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1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2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51B59-EB59-485D-8602-7DFA945D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C888-8C93-4473-98F9-EF6E9DFF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hlinkClick r:id="rId2"/>
              </a:rPr>
              <a:t>https://unity3d.com/get-unity/download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hlinkClick r:id="rId3"/>
              </a:rPr>
              <a:t>https://github.com/Unity-Technologies/ml-agents</a:t>
            </a:r>
            <a:endParaRPr lang="en-US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hlinkClick r:id="rId4"/>
              </a:rPr>
              <a:t>https://subscription.packtpub.com/book/game_development/9781789138139/1/ch01lvl1sec14/academy-agent-and-brain</a:t>
            </a:r>
            <a:endParaRPr lang="en-US" dirty="0">
              <a:hlinkClick r:id="rId5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https://medium.com/@sanketgujar95/generative-adversarial-imitation-learning-266f45634e60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https://github.com/Unity-Technologies/ml-agents/blob/master/docs/Training-Imitation-Learning.md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https://github.com/Unity-Technologies/ml-agents/blob/master/docs/Training-PPO.md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hlinkClick r:id="rId8"/>
              </a:rPr>
              <a:t>https://freesound.org/</a:t>
            </a:r>
            <a:endParaRPr lang="en-US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https://www.blender.org/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A4E10E7A-1B6B-4E48-ACE3-18C88FE5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413756D-9F73-47B8-9D88-D83710F570F7}"/>
              </a:ext>
            </a:extLst>
          </p:cNvPr>
          <p:cNvSpPr txBox="1">
            <a:spLocks/>
          </p:cNvSpPr>
          <p:nvPr/>
        </p:nvSpPr>
        <p:spPr>
          <a:xfrm>
            <a:off x="104775" y="550483"/>
            <a:ext cx="345337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b="1">
                <a:solidFill>
                  <a:schemeClr val="tx1"/>
                </a:solidFill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75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C9352DB4-F70E-4583-B298-EB5778A3209C}"/>
              </a:ext>
            </a:extLst>
          </p:cNvPr>
          <p:cNvSpPr txBox="1">
            <a:spLocks/>
          </p:cNvSpPr>
          <p:nvPr/>
        </p:nvSpPr>
        <p:spPr>
          <a:xfrm>
            <a:off x="1965960" y="2684780"/>
            <a:ext cx="8260080" cy="7442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F070362-915C-46C5-9B54-C6C15C9FA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 descr="Unfolded | USC Games Program">
            <a:extLst>
              <a:ext uri="{FF2B5EF4-FFF2-40B4-BE49-F238E27FC236}">
                <a16:creationId xmlns:a16="http://schemas.microsoft.com/office/drawing/2014/main" id="{84D7EEB8-8327-4461-A710-C66AE882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15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EF1BD3E-7B3A-4D08-8AE4-4DD1E27658B8}"/>
              </a:ext>
            </a:extLst>
          </p:cNvPr>
          <p:cNvSpPr txBox="1">
            <a:spLocks/>
          </p:cNvSpPr>
          <p:nvPr/>
        </p:nvSpPr>
        <p:spPr>
          <a:xfrm>
            <a:off x="1681940" y="3686649"/>
            <a:ext cx="8116920" cy="1933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spc="-50" dirty="0">
                <a:latin typeface="+mj-lt"/>
                <a:ea typeface="+mj-ea"/>
                <a:cs typeface="+mj-cs"/>
              </a:rPr>
              <a:t>Game play: </a:t>
            </a:r>
          </a:p>
          <a:p>
            <a:pPr algn="just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spc="-50" dirty="0">
                <a:latin typeface="+mj-lt"/>
                <a:ea typeface="+mj-ea"/>
                <a:cs typeface="+mj-cs"/>
              </a:rPr>
              <a:t>A design of dog agents/bots that go into the forest to save wildlife from forest fire.</a:t>
            </a:r>
            <a:endParaRPr lang="en-US" sz="2800" spc="-5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image7.png">
            <a:extLst>
              <a:ext uri="{FF2B5EF4-FFF2-40B4-BE49-F238E27FC236}">
                <a16:creationId xmlns:a16="http://schemas.microsoft.com/office/drawing/2014/main" id="{0C556CCD-270D-4429-BB22-721620633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4170" y="542446"/>
            <a:ext cx="5131653" cy="2886554"/>
          </a:xfrm>
          <a:prstGeom prst="rect">
            <a:avLst/>
          </a:prstGeom>
        </p:spPr>
      </p:pic>
      <p:pic>
        <p:nvPicPr>
          <p:cNvPr id="6" name="image10.png">
            <a:extLst>
              <a:ext uri="{FF2B5EF4-FFF2-40B4-BE49-F238E27FC236}">
                <a16:creationId xmlns:a16="http://schemas.microsoft.com/office/drawing/2014/main" id="{4669CD57-BF28-408F-9AF9-CE78D29733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436985"/>
            <a:ext cx="5118182" cy="307090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4B2E751-ED33-4A2A-8F7F-BFB9AA46595E}"/>
              </a:ext>
            </a:extLst>
          </p:cNvPr>
          <p:cNvSpPr txBox="1">
            <a:spLocks/>
          </p:cNvSpPr>
          <p:nvPr/>
        </p:nvSpPr>
        <p:spPr>
          <a:xfrm>
            <a:off x="618561" y="5877391"/>
            <a:ext cx="2341436" cy="571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Calibri" panose="020F050202020403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28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6054-129D-427E-82B0-88DB16CD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535E1-7D25-4B69-8134-B117B838D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fontAlgn="base">
              <a:buNone/>
            </a:pPr>
            <a:r>
              <a:rPr lang="en-US" dirty="0"/>
              <a:t>1. Install Unity3D (v 2018.4)</a:t>
            </a:r>
          </a:p>
          <a:p>
            <a:pPr marL="114300" indent="0" fontAlgn="base">
              <a:buNone/>
            </a:pPr>
            <a:r>
              <a:rPr lang="en-US" dirty="0"/>
              <a:t>2. Install Python (v 3.6.1)</a:t>
            </a:r>
          </a:p>
          <a:p>
            <a:pPr marL="114300" indent="0" fontAlgn="base">
              <a:buNone/>
            </a:pPr>
            <a:r>
              <a:rPr lang="en-US" dirty="0"/>
              <a:t>3. Install the </a:t>
            </a:r>
            <a:r>
              <a:rPr lang="en-US" i="1" dirty="0"/>
              <a:t>com.unity.ml-agents </a:t>
            </a:r>
            <a:r>
              <a:rPr lang="en-US" dirty="0"/>
              <a:t>Unity packages</a:t>
            </a:r>
            <a:endParaRPr lang="en-US" b="1" dirty="0"/>
          </a:p>
          <a:p>
            <a:pPr marL="114300" indent="0" fontAlgn="base">
              <a:buNone/>
            </a:pPr>
            <a:r>
              <a:rPr lang="en-US" dirty="0"/>
              <a:t>4. Install the </a:t>
            </a:r>
            <a:r>
              <a:rPr lang="en-US" i="1" dirty="0"/>
              <a:t>ml-agents</a:t>
            </a:r>
            <a:r>
              <a:rPr lang="en-US" dirty="0"/>
              <a:t> Python package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DADE5-286D-4E28-978C-9AE3CCFA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6206F73-902A-4F35-9EB8-6DDC2B09BB67}"/>
              </a:ext>
            </a:extLst>
          </p:cNvPr>
          <p:cNvSpPr txBox="1">
            <a:spLocks/>
          </p:cNvSpPr>
          <p:nvPr/>
        </p:nvSpPr>
        <p:spPr>
          <a:xfrm>
            <a:off x="104775" y="550483"/>
            <a:ext cx="345337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0B8F7514-697D-4258-B153-F6D82657C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1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6ED7-8185-49A8-985F-5B483753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2A852-7DB2-4BE5-B91D-C92EBC750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Forest Terrain</a:t>
            </a:r>
          </a:p>
          <a:p>
            <a:r>
              <a:rPr lang="en-US" dirty="0"/>
              <a:t>2. Dog Agent</a:t>
            </a:r>
          </a:p>
          <a:p>
            <a:r>
              <a:rPr lang="en-US" dirty="0"/>
              <a:t>3. Safe Zone (denoted by a girl)</a:t>
            </a:r>
          </a:p>
          <a:p>
            <a:r>
              <a:rPr lang="en-US" dirty="0"/>
              <a:t>4. Vulnerable animals stuck in fire with health bar attached to them</a:t>
            </a:r>
          </a:p>
          <a:p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750854C-CCBE-4AE8-8A32-EE2802C0C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6" descr="Unfolded | USC Games Program">
            <a:extLst>
              <a:ext uri="{FF2B5EF4-FFF2-40B4-BE49-F238E27FC236}">
                <a16:creationId xmlns:a16="http://schemas.microsoft.com/office/drawing/2014/main" id="{08860E8D-3413-4ED6-A554-740B18F8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9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3CE8098-8522-4E5B-9EC8-635887D6BA1E}"/>
              </a:ext>
            </a:extLst>
          </p:cNvPr>
          <p:cNvSpPr txBox="1">
            <a:spLocks/>
          </p:cNvSpPr>
          <p:nvPr/>
        </p:nvSpPr>
        <p:spPr>
          <a:xfrm>
            <a:off x="1965960" y="0"/>
            <a:ext cx="8260080" cy="15443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Algorithm 1: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Proximal Policy Optimization (PPO)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971AA0A-39CD-4AF8-ABEC-5306EB945A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585800"/>
              </p:ext>
            </p:extLst>
          </p:nvPr>
        </p:nvGraphicFramePr>
        <p:xfrm>
          <a:off x="214011" y="1927588"/>
          <a:ext cx="5991480" cy="389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64AACD-BF6E-49FC-98FC-9C3238F62B01}"/>
              </a:ext>
            </a:extLst>
          </p:cNvPr>
          <p:cNvSpPr txBox="1">
            <a:spLocks/>
          </p:cNvSpPr>
          <p:nvPr/>
        </p:nvSpPr>
        <p:spPr>
          <a:xfrm>
            <a:off x="618561" y="5877391"/>
            <a:ext cx="2341436" cy="571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Calibri" panose="020F0502020204030204" pitchFamily="34" charset="0"/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D5508B7-ACA4-4B8F-A6DE-639A8019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6" descr="Unfolded | USC Games Program">
            <a:extLst>
              <a:ext uri="{FF2B5EF4-FFF2-40B4-BE49-F238E27FC236}">
                <a16:creationId xmlns:a16="http://schemas.microsoft.com/office/drawing/2014/main" id="{6FA4C83C-1905-42CA-87E1-2978B460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364924-87ED-411A-8A69-9E031E30A385}"/>
              </a:ext>
            </a:extLst>
          </p:cNvPr>
          <p:cNvSpPr txBox="1">
            <a:spLocks/>
          </p:cNvSpPr>
          <p:nvPr/>
        </p:nvSpPr>
        <p:spPr>
          <a:xfrm>
            <a:off x="6398531" y="2921130"/>
            <a:ext cx="5362113" cy="190330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proximal policy optimization (PPO) is a model-free, on-policy, policy gradient reinforcement learning method.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algorithm is a type of policy gradient training that uses stochastic gradient descent.</a:t>
            </a:r>
          </a:p>
        </p:txBody>
      </p:sp>
    </p:spTree>
    <p:extLst>
      <p:ext uri="{BB962C8B-B14F-4D97-AF65-F5344CB8AC3E}">
        <p14:creationId xmlns:p14="http://schemas.microsoft.com/office/powerpoint/2010/main" val="412557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16">
            <a:extLst>
              <a:ext uri="{FF2B5EF4-FFF2-40B4-BE49-F238E27FC236}">
                <a16:creationId xmlns:a16="http://schemas.microsoft.com/office/drawing/2014/main" id="{1E6E1D2F-D223-484C-AED1-046F6BEF46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3677094"/>
              </p:ext>
            </p:extLst>
          </p:nvPr>
        </p:nvGraphicFramePr>
        <p:xfrm>
          <a:off x="643467" y="987555"/>
          <a:ext cx="10905066" cy="5050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89F18-13D7-4EEF-AEBD-F200E471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Unfolded | USC Games Program">
            <a:extLst>
              <a:ext uri="{FF2B5EF4-FFF2-40B4-BE49-F238E27FC236}">
                <a16:creationId xmlns:a16="http://schemas.microsoft.com/office/drawing/2014/main" id="{32C938A7-6B47-43F5-8987-39FF5E778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3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3FE2B5-E1A2-244C-B742-1C95298F4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27235" r="952" b="17330"/>
          <a:stretch/>
        </p:blipFill>
        <p:spPr bwMode="auto">
          <a:xfrm>
            <a:off x="214011" y="1298876"/>
            <a:ext cx="11895131" cy="366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FEA715C5-6BFB-43EE-A29F-0679C73AF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775" y="550483"/>
            <a:ext cx="345337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CSCI 599: Applied Machine Learning for Games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6" descr="Unfolded | USC Games Program">
            <a:extLst>
              <a:ext uri="{FF2B5EF4-FFF2-40B4-BE49-F238E27FC236}">
                <a16:creationId xmlns:a16="http://schemas.microsoft.com/office/drawing/2014/main" id="{B341E5C8-B6CC-4F26-A213-63B347882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11" y="167215"/>
            <a:ext cx="1447800" cy="43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945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.6|1.6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773</Words>
  <Application>Microsoft Office PowerPoint</Application>
  <PresentationFormat>Widescreen</PresentationFormat>
  <Paragraphs>108</Paragraphs>
  <Slides>32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Retrospect</vt:lpstr>
      <vt:lpstr>FiRescue</vt:lpstr>
      <vt:lpstr>PowerPoint Presentation</vt:lpstr>
      <vt:lpstr>PowerPoint Presentation</vt:lpstr>
      <vt:lpstr>PowerPoint Presentation</vt:lpstr>
      <vt:lpstr>Software Environment</vt:lpstr>
      <vt:lpstr>Environment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FiRescue</dc:title>
  <dc:creator>Nisha Mariam Thomas</dc:creator>
  <cp:lastModifiedBy>Nisha Mariam Thomas</cp:lastModifiedBy>
  <cp:revision>14</cp:revision>
  <dcterms:created xsi:type="dcterms:W3CDTF">2020-04-22T23:42:55Z</dcterms:created>
  <dcterms:modified xsi:type="dcterms:W3CDTF">2020-04-28T19:13:46Z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543671668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